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2" r:id="rId1"/>
  </p:sldMasterIdLst>
  <p:notesMasterIdLst>
    <p:notesMasterId r:id="rId20"/>
  </p:notesMasterIdLst>
  <p:sldIdLst>
    <p:sldId id="336" r:id="rId2"/>
    <p:sldId id="302" r:id="rId3"/>
    <p:sldId id="294" r:id="rId4"/>
    <p:sldId id="312" r:id="rId5"/>
    <p:sldId id="313" r:id="rId6"/>
    <p:sldId id="297" r:id="rId7"/>
    <p:sldId id="327" r:id="rId8"/>
    <p:sldId id="314" r:id="rId9"/>
    <p:sldId id="315" r:id="rId10"/>
    <p:sldId id="318" r:id="rId11"/>
    <p:sldId id="331" r:id="rId12"/>
    <p:sldId id="280" r:id="rId13"/>
    <p:sldId id="332" r:id="rId14"/>
    <p:sldId id="291" r:id="rId15"/>
    <p:sldId id="292" r:id="rId16"/>
    <p:sldId id="333" r:id="rId17"/>
    <p:sldId id="366" r:id="rId18"/>
    <p:sldId id="321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Helvetica Neue Light" panose="02000403000000020004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7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jpg>
</file>

<file path=ppt/media/image20.png>
</file>

<file path=ppt/media/image21.png>
</file>

<file path=ppt/media/image22.tiff>
</file>

<file path=ppt/media/image23.tif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snowflake.com/en/sql-reference/constructs/limit.html" TargetMode="External"/><Relationship Id="rId3" Type="http://schemas.openxmlformats.org/officeDocument/2006/relationships/hyperlink" Target="https://docs.snowflake.com/en/sql-reference/operators-subquery.html" TargetMode="External"/><Relationship Id="rId7" Type="http://schemas.openxmlformats.org/officeDocument/2006/relationships/hyperlink" Target="https://docs.snowflake.com/en/sql-reference/constructs/having.htm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ocs.snowflake.com/en/sql-reference/constructs/where.html" TargetMode="External"/><Relationship Id="rId5" Type="http://schemas.openxmlformats.org/officeDocument/2006/relationships/hyperlink" Target="https://docs.snowflake.com/en/sql-reference/constructs/group-by.html" TargetMode="External"/><Relationship Id="rId4" Type="http://schemas.openxmlformats.org/officeDocument/2006/relationships/hyperlink" Target="https://docs.snowflake.com/en/sql-reference/sql/select.html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CA472-7F2E-4E76-B936-E2F0FA7105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604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25912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CA472-7F2E-4E76-B936-E2F0FA71052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426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CA472-7F2E-4E76-B936-E2F0FA71052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99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CA472-7F2E-4E76-B936-E2F0FA71052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32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CA472-7F2E-4E76-B936-E2F0FA7105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566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/>
              <a:t>FROM clause</a:t>
            </a:r>
          </a:p>
          <a:p>
            <a:pPr fontAlgn="base"/>
            <a:r>
              <a:rPr lang="en-US" dirty="0"/>
              <a:t>ON clause</a:t>
            </a:r>
          </a:p>
          <a:p>
            <a:pPr fontAlgn="base"/>
            <a:r>
              <a:rPr lang="en-US" dirty="0"/>
              <a:t>OUTER clause</a:t>
            </a:r>
          </a:p>
          <a:p>
            <a:pPr fontAlgn="base"/>
            <a:r>
              <a:rPr lang="en-US" dirty="0"/>
              <a:t>WHERE clause</a:t>
            </a:r>
          </a:p>
          <a:p>
            <a:pPr fontAlgn="base"/>
            <a:r>
              <a:rPr lang="en-US" dirty="0"/>
              <a:t>GROUP BY clause</a:t>
            </a:r>
          </a:p>
          <a:p>
            <a:pPr fontAlgn="base"/>
            <a:r>
              <a:rPr lang="en-US" dirty="0"/>
              <a:t>HAVING clause</a:t>
            </a:r>
          </a:p>
          <a:p>
            <a:pPr fontAlgn="base"/>
            <a:r>
              <a:rPr lang="en-US" dirty="0"/>
              <a:t>SELECT clause</a:t>
            </a:r>
          </a:p>
          <a:p>
            <a:pPr fontAlgn="base"/>
            <a:r>
              <a:rPr lang="en-US" dirty="0"/>
              <a:t>DISTINCT clause</a:t>
            </a:r>
          </a:p>
          <a:p>
            <a:pPr fontAlgn="base"/>
            <a:r>
              <a:rPr lang="en-US" dirty="0"/>
              <a:t>ORDER BY clause</a:t>
            </a:r>
          </a:p>
          <a:p>
            <a:pPr fontAlgn="base"/>
            <a:r>
              <a:rPr lang="en-US" dirty="0"/>
              <a:t>TOP clause</a:t>
            </a:r>
          </a:p>
          <a:p>
            <a:pPr fontAlgn="base"/>
            <a:endParaRPr lang="en-US" dirty="0"/>
          </a:p>
          <a:p>
            <a:pPr fontAlgn="base"/>
            <a:r>
              <a:rPr lang="en-US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Tips &amp; Cautions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Aliases created in the SELECT list cannot be used by earlier steps.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This restriction is imposed because the column value may not yet have been determined when the clauses that appear before the SELECT clause are evaluated (such as the WHERE clause).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In some databases (such as MySQL), using aliases created in the SELECT list is allowed in GROUP BY and HAVING clause,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even though these clauses appear before (and are evaluated earlier than) the SELECT clause.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Expression aliases cannot be used by other expressions within the same SELECT list.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This is because the logical order in which the expressions are evaluated does not matter and is not guaranteed.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For example, this SELECT clause might not work as expected, and is therefore, not supported: SELECT a + 1 AS x, x + 1 AS y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When using an INNER JOIN, it doesn’t matter if you specify your logical expressions in the WHERE clause or the ON clause.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This is true because there's no logical difference between the ON and WHERE (except for when using an OUTER JOIN or GROUP BY ALL option).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 DISTINCT clause is redundant when GROUP BY is used.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Therefore, it would not remove any rows from the 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recordset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7119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 Uncorrelated subquery: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c1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c2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table1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c1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table2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  <a:r>
              <a:rPr lang="en-US" dirty="0"/>
              <a:t>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 Correlated subquery: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c1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c2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table1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c1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table2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table1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c2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uncorrelated subquery in a where clause. The subquery gets the per capita GDP of Brazil, and the outer query selects all the jobs (in any country) that pay less than the per-capita GDP of Brazil.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subquery is uncorrelated because the value that it returns does not depend upon any column of the outer query.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subquery only needs to be called once during the entire execution of the outer query.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Uncorrelated - select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p.name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p.annual_wage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p.country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pay as p where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p.annual_wage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 (select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per_capita_gdp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international_gdp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where name = 'Brazil’); 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correlated subquery in a where clause. The query lists jobs where the annual pay of the job is less than the per-capita GDP in that country.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subquery is correlated because it is called once for each row in the outer query and is passed a value,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p.country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(country name), from the row.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Correlated sub query - select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p.name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p.annual_wage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p.country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pay as p where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p.annual_wage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 (select max(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per_capita_gdp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from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international_gdp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where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p.country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i.name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CA472-7F2E-4E76-B936-E2F0FA7105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539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can you put subqueries  ( use slide I created for SQL class)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Subquery operators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operate on nested query expressions. They can be used to compute values that are: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Returned in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SELECT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list.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Grouped in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GROUP BY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clause.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Compared with other expressions in the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WHERE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HAVING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clause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Limitations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Although subqueries can contain a wide range of SELECT statements, they have the following limitations: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clauses are not allowed inside of ANY/ALL/NOT EXISTS subqueries.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only type of subquery that allows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/>
              </a:rPr>
              <a:t>LIMIT / FETCH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clause is an uncorrelated scalar subquery. Also, because an uncorrelated scalar subquery returns only 1 row, the LIMIT clause has little or no practical value inside a subquery.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CA472-7F2E-4E76-B936-E2F0FA71052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51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CA472-7F2E-4E76-B936-E2F0FA71052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59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 of an array "vehicle" : [</a:t>
            </a:r>
            <a:r>
              <a:rPr lang="en-US" dirty="0"/>
              <a:t>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{"make": "Toyota", "model": "Camry", "year": "2017", "price": "23500", "extras":["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warranty", "rust proofing", "fabric protection"]}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Snowflake sequences currently utilize the following semantics: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values generated by a sequence are globally unique as long as the sign of the sequence interval does not change. Concurrent queries never observe the same value, and values within a single query are always distinct.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CA472-7F2E-4E76-B936-E2F0FA71052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305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952497" y="324000"/>
            <a:ext cx="11232000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445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828000" y="1512000"/>
            <a:ext cx="10512000" cy="4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Helvetica Neue Light"/>
              <a:buChar char="•"/>
              <a:defRPr sz="2400"/>
            </a:lvl1pPr>
            <a:lvl2pPr marL="914400" lvl="1" indent="-368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Helvetica Neue Light"/>
              <a:buChar char="•"/>
              <a:defRPr sz="22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 with Caption">
  <p:cSld name="1_Content with Caption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952871" y="324000"/>
            <a:ext cx="112320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445"/>
              </a:buClr>
              <a:buSzPts val="3200"/>
              <a:buFont typeface="Helvetica Neue Ligh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828000" y="1528306"/>
            <a:ext cx="10512000" cy="4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 Light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 Light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838200" y="1512000"/>
            <a:ext cx="5181600" cy="4781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2"/>
          </p:nvPr>
        </p:nvSpPr>
        <p:spPr>
          <a:xfrm>
            <a:off x="6172200" y="1512000"/>
            <a:ext cx="5181600" cy="4781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954933" y="322261"/>
            <a:ext cx="112320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445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954933" y="322261"/>
            <a:ext cx="112320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445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512000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ctr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17E3A"/>
              </a:buClr>
              <a:buSzPts val="2400"/>
              <a:buFont typeface="Helvetica Neue Light"/>
              <a:buNone/>
              <a:defRPr sz="2400" b="0">
                <a:solidFill>
                  <a:srgbClr val="F17E3A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23567"/>
            <a:ext cx="5157787" cy="3767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Helvetica Neue Light"/>
              <a:buChar char="•"/>
              <a:defRPr>
                <a:solidFill>
                  <a:srgbClr val="3F3F3F"/>
                </a:solidFill>
              </a:defRPr>
            </a:lvl1pPr>
            <a:lvl2pPr marL="914400" lvl="1" indent="-368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Helvetica Neue Light"/>
              <a:buChar char="•"/>
              <a:defRPr>
                <a:solidFill>
                  <a:srgbClr val="3F3F3F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Helvetica Neue Light"/>
              <a:buChar char="•"/>
              <a:defRPr>
                <a:solidFill>
                  <a:srgbClr val="3F3F3F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Helvetica Neue Light"/>
              <a:buChar char="•"/>
              <a:defRPr>
                <a:solidFill>
                  <a:srgbClr val="3F3F3F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512000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ctr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17E3A"/>
              </a:buClr>
              <a:buSzPts val="2400"/>
              <a:buFont typeface="Helvetica Neue Light"/>
              <a:buNone/>
              <a:defRPr sz="2400" b="0">
                <a:solidFill>
                  <a:srgbClr val="F17E3A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Helvetica Neue Ligh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Helvetica Neue Ligh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23565"/>
            <a:ext cx="5183188" cy="3767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Helvetica Neue Light"/>
              <a:buChar char="•"/>
              <a:defRPr>
                <a:solidFill>
                  <a:srgbClr val="3F3F3F"/>
                </a:solidFill>
              </a:defRPr>
            </a:lvl1pPr>
            <a:lvl2pPr marL="914400" lvl="1" indent="-368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Helvetica Neue Light"/>
              <a:buChar char="•"/>
              <a:defRPr>
                <a:solidFill>
                  <a:srgbClr val="3F3F3F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Helvetica Neue Light"/>
              <a:buChar char="•"/>
              <a:defRPr>
                <a:solidFill>
                  <a:srgbClr val="3F3F3F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Helvetica Neue Light"/>
              <a:buChar char="•"/>
              <a:defRPr>
                <a:solidFill>
                  <a:srgbClr val="3F3F3F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954000" y="324000"/>
            <a:ext cx="112320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6800" rIns="91425" bIns="468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445"/>
              </a:buClr>
              <a:buSzPts val="3200"/>
              <a:buFont typeface="Helvetica Neue Ligh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5180012" y="1512000"/>
            <a:ext cx="6172200" cy="4814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Helvetica Neue Light"/>
              <a:buChar char="•"/>
              <a:defRPr sz="2400"/>
            </a:lvl1pPr>
            <a:lvl2pPr marL="914400" lvl="1" indent="-3683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Helvetica Neue Light"/>
              <a:buChar char="•"/>
              <a:defRPr sz="2200"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Helvetica Neue Light"/>
              <a:buChar char="•"/>
              <a:defRPr sz="2000"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Helvetica Neue Light"/>
              <a:buChar char="•"/>
              <a:defRPr sz="18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Char char="•"/>
              <a:defRPr sz="16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body" idx="2"/>
          </p:nvPr>
        </p:nvSpPr>
        <p:spPr>
          <a:xfrm>
            <a:off x="958053" y="1512000"/>
            <a:ext cx="3932237" cy="4814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title"/>
          </p:nvPr>
        </p:nvSpPr>
        <p:spPr>
          <a:xfrm>
            <a:off x="954000" y="324000"/>
            <a:ext cx="112320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445"/>
              </a:buClr>
              <a:buSzPts val="3200"/>
              <a:buFont typeface="Helvetica Neue Ligh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>
            <a:spLocks noGrp="1"/>
          </p:cNvSpPr>
          <p:nvPr>
            <p:ph type="pic" idx="2"/>
          </p:nvPr>
        </p:nvSpPr>
        <p:spPr>
          <a:xfrm>
            <a:off x="5083172" y="1465729"/>
            <a:ext cx="6172200" cy="4777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>
            <a:off x="973929" y="1465729"/>
            <a:ext cx="3898109" cy="4777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Helvetica Neue Ligh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Helvetica Neue Ligh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Helvetica Neue Ligh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Font typeface="Helvetica Neue Ligh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>
            <a:off x="952497" y="324000"/>
            <a:ext cx="11232000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445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1"/>
          </p:nvPr>
        </p:nvSpPr>
        <p:spPr>
          <a:xfrm rot="5400000">
            <a:off x="3744000" y="-1404000"/>
            <a:ext cx="4680000" cy="105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 rot="5400000">
            <a:off x="7516957" y="2571338"/>
            <a:ext cx="4787601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445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 rot="5400000">
            <a:off x="2307432" y="128167"/>
            <a:ext cx="4800600" cy="7529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952497" y="324000"/>
            <a:ext cx="11232000" cy="9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445"/>
              </a:buClr>
              <a:buSzPts val="3200"/>
              <a:buFont typeface="Helvetica Neue Light"/>
              <a:buNone/>
              <a:defRPr sz="3200" b="0" i="0" u="none" strike="noStrike" cap="none">
                <a:solidFill>
                  <a:srgbClr val="23344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28000" y="1512000"/>
            <a:ext cx="10512000" cy="4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1425" bIns="45700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Helvetica Neue Light"/>
              <a:buChar char="•"/>
              <a:defRPr sz="24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68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Helvetica Neue Light"/>
              <a:buChar char="•"/>
              <a:defRPr sz="22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Helvetica Neue Light"/>
              <a:buChar char="•"/>
              <a:defRPr sz="20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Helvetica Neue Light"/>
              <a:buChar char="•"/>
              <a:defRPr sz="18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Helvetica Neue Light"/>
              <a:buChar char="•"/>
              <a:defRPr sz="1600" b="0" i="0" u="none" strike="noStrike" cap="non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339999" y="6537324"/>
            <a:ext cx="834067" cy="298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spcBef>
                <a:spcPts val="0"/>
              </a:spcBef>
              <a:buNone/>
              <a:defRPr sz="1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spcBef>
                <a:spcPts val="0"/>
              </a:spcBef>
              <a:buNone/>
              <a:defRPr sz="1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spcBef>
                <a:spcPts val="0"/>
              </a:spcBef>
              <a:buNone/>
              <a:defRPr sz="1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spcBef>
                <a:spcPts val="0"/>
              </a:spcBef>
              <a:buNone/>
              <a:defRPr sz="1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spcBef>
                <a:spcPts val="0"/>
              </a:spcBef>
              <a:buNone/>
              <a:defRPr sz="1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spcBef>
                <a:spcPts val="0"/>
              </a:spcBef>
              <a:buNone/>
              <a:defRPr sz="1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spcBef>
                <a:spcPts val="0"/>
              </a:spcBef>
              <a:buNone/>
              <a:defRPr sz="1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spcBef>
                <a:spcPts val="0"/>
              </a:spcBef>
              <a:buNone/>
              <a:defRPr sz="1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898525-1763-6746-A2C0-858D73FD61CB}"/>
              </a:ext>
            </a:extLst>
          </p:cNvPr>
          <p:cNvSpPr txBox="1"/>
          <p:nvPr/>
        </p:nvSpPr>
        <p:spPr>
          <a:xfrm>
            <a:off x="1219200" y="743712"/>
            <a:ext cx="4279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SQL SELECT</a:t>
            </a:r>
          </a:p>
        </p:txBody>
      </p:sp>
    </p:spTree>
    <p:extLst>
      <p:ext uri="{BB962C8B-B14F-4D97-AF65-F5344CB8AC3E}">
        <p14:creationId xmlns:p14="http://schemas.microsoft.com/office/powerpoint/2010/main" val="1542680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1B9F667-4D40-BB49-9BB2-1753F81AA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660" y="2952629"/>
            <a:ext cx="7633253" cy="329040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9A3964-66E2-B647-AF8B-D6BB8C633290}"/>
              </a:ext>
            </a:extLst>
          </p:cNvPr>
          <p:cNvSpPr/>
          <p:nvPr/>
        </p:nvSpPr>
        <p:spPr>
          <a:xfrm>
            <a:off x="7688243" y="4877239"/>
            <a:ext cx="4152575" cy="1475212"/>
          </a:xfrm>
          <a:prstGeom prst="rect">
            <a:avLst/>
          </a:prstGeom>
          <a:solidFill>
            <a:srgbClr val="D9D9D9">
              <a:alpha val="6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chemeClr val="tx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8DDD9-8306-834A-A3BE-C09192C65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Windowing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CC89D-A093-3F43-8152-F1C5A0558C6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339999" y="6524072"/>
            <a:ext cx="834067" cy="298455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8EF1D6-CDCB-E040-AFDB-2E46B6EEA8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1821" y="1023447"/>
            <a:ext cx="1334324" cy="17790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33AD54-5E79-124D-A091-2B84C94258D7}"/>
              </a:ext>
            </a:extLst>
          </p:cNvPr>
          <p:cNvSpPr txBox="1"/>
          <p:nvPr/>
        </p:nvSpPr>
        <p:spPr>
          <a:xfrm>
            <a:off x="107999" y="1416715"/>
            <a:ext cx="100038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Window functions operate on groups of rows that are related (e.g. by date or location). Snowflake supports: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BF4C2C-0A5C-0B4F-A5EB-09019334FA56}"/>
              </a:ext>
            </a:extLst>
          </p:cNvPr>
          <p:cNvSpPr txBox="1"/>
          <p:nvPr/>
        </p:nvSpPr>
        <p:spPr>
          <a:xfrm>
            <a:off x="-41088" y="2344755"/>
            <a:ext cx="445074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itchFamily="2" charset="2"/>
              <a:buChar char="Ø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General window functions.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Window functions that calculate rank (e.g. highest, second-highest, etc.)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Window functions that support cumulative window frames and sliding window frames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D55F7C-A277-8841-A528-EF3B6F025E0F}"/>
              </a:ext>
            </a:extLst>
          </p:cNvPr>
          <p:cNvSpPr txBox="1"/>
          <p:nvPr/>
        </p:nvSpPr>
        <p:spPr>
          <a:xfrm>
            <a:off x="7878418" y="5058110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...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OVER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(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[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PARTITION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BY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9999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&lt;expr1&gt;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]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[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ORDER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BY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9999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&lt;expr2&gt;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[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{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10578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cumulativeFrame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|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10578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slidingFrame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}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]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]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...</a:t>
            </a:r>
            <a:endParaRPr lang="en-US" sz="1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4D7A87F-2BB9-064E-8857-F18CD03CB1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0403" y="4399808"/>
            <a:ext cx="803878" cy="6583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6DD9E3-1259-384F-B70D-166EDA4444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796686" y="4327932"/>
            <a:ext cx="2775201" cy="277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79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47251-C481-2148-9828-D39BAD44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stuff on windowing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11CCF-C835-1F48-B106-55DDF58E15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11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1BBF1E2-6E28-DC4D-863D-F4165B781D72}"/>
              </a:ext>
            </a:extLst>
          </p:cNvPr>
          <p:cNvSpPr/>
          <p:nvPr/>
        </p:nvSpPr>
        <p:spPr>
          <a:xfrm>
            <a:off x="8302499" y="1564864"/>
            <a:ext cx="3871567" cy="1952480"/>
          </a:xfrm>
          <a:prstGeom prst="rect">
            <a:avLst/>
          </a:prstGeom>
          <a:solidFill>
            <a:srgbClr val="D9D9D9">
              <a:alpha val="6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8DDD9-8306-834A-A3BE-C09192C65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Advanced querying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4E08E-2E35-8847-9BE9-A651250A1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" y="1347056"/>
            <a:ext cx="10512000" cy="4680000"/>
          </a:xfrm>
        </p:spPr>
        <p:txBody>
          <a:bodyPr/>
          <a:lstStyle/>
          <a:p>
            <a:r>
              <a:rPr lang="en-US" dirty="0"/>
              <a:t>Querying semi structured data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Arrays allow data to be stored that is not used regularly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Arrays can be flattened if it needs to be accessed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Example of an array: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dirty="0"/>
              <a:t>Using Sequences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Sequences are used to generate unique numbers across sessions and statements, including concurrent statements.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They can be used to generate values for a primary key or any column that requires a unique value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CC89D-A093-3F43-8152-F1C5A0558C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A0392-CBF7-8E4B-91CE-1229857BE5BB}"/>
              </a:ext>
            </a:extLst>
          </p:cNvPr>
          <p:cNvSpPr txBox="1"/>
          <p:nvPr/>
        </p:nvSpPr>
        <p:spPr>
          <a:xfrm>
            <a:off x="8587409" y="1756274"/>
            <a:ext cx="36045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88A0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select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vm</a:t>
            </a:r>
            <a:r>
              <a:rPr lang="en-US" sz="1600" dirty="0" err="1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value</a:t>
            </a:r>
            <a:r>
              <a:rPr lang="en-US" sz="16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:make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::string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88A0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as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make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,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vm</a:t>
            </a:r>
            <a:r>
              <a:rPr lang="en-US" sz="1600" dirty="0" err="1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value</a:t>
            </a:r>
            <a:r>
              <a:rPr lang="en-US" sz="16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:model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::string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88A0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as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model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,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ve</a:t>
            </a:r>
            <a:r>
              <a:rPr lang="en-US" sz="1600" dirty="0" err="1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value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::string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88A0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as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"Extras Purchased"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88A0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from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car_sales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,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88A0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lateral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3A01D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flatten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input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=&gt;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src</a:t>
            </a:r>
            <a:r>
              <a:rPr lang="en-US" sz="16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:vehicle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vm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,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088A0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lateral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3A01DF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flatten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input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=&gt;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vm</a:t>
            </a:r>
            <a:r>
              <a:rPr lang="en-US" sz="1600" dirty="0" err="1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value</a:t>
            </a:r>
            <a:r>
              <a:rPr lang="en-US" sz="16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:extras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ve</a:t>
            </a:r>
            <a:r>
              <a:rPr lang="en-US" sz="1600" dirty="0">
                <a:solidFill>
                  <a:srgbClr val="404040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;</a:t>
            </a:r>
            <a:endParaRPr lang="en-US" sz="1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C782B6-729E-EE46-B60C-5BCAB2CC2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3015" y="1120707"/>
            <a:ext cx="803878" cy="6583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1EF548-3110-414A-8AAC-87016A639636}"/>
              </a:ext>
            </a:extLst>
          </p:cNvPr>
          <p:cNvSpPr txBox="1"/>
          <p:nvPr/>
        </p:nvSpPr>
        <p:spPr>
          <a:xfrm>
            <a:off x="1361948" y="2998113"/>
            <a:ext cx="72356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"vehicle" : [ {"make": "Toyota", "model": "Camry", "year": "2017", "price": "23500", "extras":["</a:t>
            </a:r>
            <a:r>
              <a:rPr lang="en-US" sz="1600" dirty="0" err="1"/>
              <a:t>ext</a:t>
            </a:r>
            <a:r>
              <a:rPr lang="en-US" sz="1600" dirty="0"/>
              <a:t> warranty", "rust proofing", "fabric protection"]}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2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3AC80-1E49-A042-8E7B-0D892736D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AF1930-0422-2240-8DDC-7E6730F747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459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E9B90-B1D3-AF47-B4EC-9CD784244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Snowflake 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219B6-4553-8441-ACC9-35F52EA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784" y="1512000"/>
            <a:ext cx="6852960" cy="5595936"/>
          </a:xfrm>
        </p:spPr>
        <p:txBody>
          <a:bodyPr/>
          <a:lstStyle/>
          <a:p>
            <a:r>
              <a:rPr lang="en-US" dirty="0"/>
              <a:t>Snowflake offers native ingestion of various data types that other data warehouses don’t. </a:t>
            </a:r>
          </a:p>
          <a:p>
            <a:r>
              <a:rPr lang="en-US" dirty="0"/>
              <a:t>Have any of you ever been in a scenario where you needed to load, say, an XML or a multi-dimensional JSON into a structured SQL database?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How did you have to manipulate that data?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How much work did it take to get it in there?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Did you have to flatten it first?</a:t>
            </a:r>
          </a:p>
          <a:p>
            <a:r>
              <a:rPr lang="en-US" dirty="0"/>
              <a:t>The makers of snowflake felt your pain here and offer the VARIANT data type.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9A71D8-144F-9D4A-95EE-DF27DF9646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A86F9C-A3D5-7A42-ADB3-170422D10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760" y="1559551"/>
            <a:ext cx="4650272" cy="465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665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92957-6E69-B143-BA02-22FC9509A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Snowflake 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E0839C-3F48-0E43-8A75-9CC83E704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34" y="1232050"/>
            <a:ext cx="11809362" cy="5327712"/>
          </a:xfrm>
        </p:spPr>
        <p:txBody>
          <a:bodyPr/>
          <a:lstStyle/>
          <a:p>
            <a:r>
              <a:rPr lang="en-US" dirty="0"/>
              <a:t>Snowflake started by making it possible to flexibly store semi-structured records inside a relational table in native form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This is accomplished through a custom datatype (Snowflake’s VARIANT datatype) that allows schema-less storage of hierarchical data, including JSON, Avro, XML and Parquet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  <a:p>
            <a:pPr lvl="1">
              <a:buFont typeface="Wingdings" pitchFamily="2" charset="2"/>
              <a:buChar char="Ø"/>
            </a:pPr>
            <a:r>
              <a:rPr lang="en-US" dirty="0"/>
              <a:t>This makes it possible to load semi-structured data directly into Snowflake without pre-processing, losing information, or defining a schema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You simply create a table containing a column with Snowflake’s VARIANT datatype and then load files containing semi-structured data into that table.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0E883-98D1-0844-AC6D-E53C515E09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F29FD4-E91C-A04E-8526-1FD4EE953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163" y="3072046"/>
            <a:ext cx="1752600" cy="1155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27C5EB-E84F-494E-B89E-A91C1EAC6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811" y="2978817"/>
            <a:ext cx="1901273" cy="1424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0FDEB4-C1E7-7849-AA93-2979F16A12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9017" y="3034316"/>
            <a:ext cx="1435100" cy="1409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840498-B786-8549-8F10-F842B15D57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1680" y="2958243"/>
            <a:ext cx="1728401" cy="15618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9A3533-818E-F246-9524-200C7EB70597}"/>
              </a:ext>
            </a:extLst>
          </p:cNvPr>
          <p:cNvSpPr txBox="1"/>
          <p:nvPr/>
        </p:nvSpPr>
        <p:spPr>
          <a:xfrm>
            <a:off x="1785207" y="4249394"/>
            <a:ext cx="1093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JSON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001371-1699-0646-90B6-F7B7E092B10D}"/>
              </a:ext>
            </a:extLst>
          </p:cNvPr>
          <p:cNvSpPr txBox="1"/>
          <p:nvPr/>
        </p:nvSpPr>
        <p:spPr>
          <a:xfrm>
            <a:off x="4552716" y="4249394"/>
            <a:ext cx="1093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Avro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AE140C-8C12-9B49-B1B8-96637368FA87}"/>
              </a:ext>
            </a:extLst>
          </p:cNvPr>
          <p:cNvSpPr txBox="1"/>
          <p:nvPr/>
        </p:nvSpPr>
        <p:spPr>
          <a:xfrm>
            <a:off x="7083015" y="4444016"/>
            <a:ext cx="1093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XML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F873A8-3564-154B-B9CD-DAE647A20E29}"/>
              </a:ext>
            </a:extLst>
          </p:cNvPr>
          <p:cNvSpPr txBox="1"/>
          <p:nvPr/>
        </p:nvSpPr>
        <p:spPr>
          <a:xfrm>
            <a:off x="9462695" y="4444015"/>
            <a:ext cx="1093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Parquet</a:t>
            </a:r>
          </a:p>
        </p:txBody>
      </p:sp>
    </p:spTree>
    <p:extLst>
      <p:ext uri="{BB962C8B-B14F-4D97-AF65-F5344CB8AC3E}">
        <p14:creationId xmlns:p14="http://schemas.microsoft.com/office/powerpoint/2010/main" val="3911813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900B5-72AF-9945-9477-4253E5561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Flattening Arrays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B8BAD-71AF-8246-9E53-330FABDB9A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163926-E277-F143-AF1C-2F010E7385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26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028B2-967E-F44C-A096-85E8996C2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Confused? ASK QUESTIONS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90DF5-997F-E24A-84BA-0ED7B73204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E8CC0C-110B-2B41-90DC-A79B80427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4720" y="861699"/>
            <a:ext cx="5974080" cy="597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5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C0157-B40C-AF46-B7A9-AA8768175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&amp; Lab4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DFA311-D360-EF4C-A2A3-FF0BCA0792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3DCDB3-4EE7-7247-96CC-01514E89A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867" y="1627237"/>
            <a:ext cx="3495288" cy="34952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D3A41B-BC57-2040-8D12-2BC9DBB7D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1762" y="3969835"/>
            <a:ext cx="3035411" cy="2384966"/>
          </a:xfrm>
          <a:prstGeom prst="rect">
            <a:avLst/>
          </a:prstGeom>
        </p:spPr>
      </p:pic>
      <p:sp>
        <p:nvSpPr>
          <p:cNvPr id="7" name="Freeform 6">
            <a:extLst>
              <a:ext uri="{FF2B5EF4-FFF2-40B4-BE49-F238E27FC236}">
                <a16:creationId xmlns:a16="http://schemas.microsoft.com/office/drawing/2014/main" id="{A4ECE49D-9D7E-4E4E-ADA6-A66A9D6FFB69}"/>
              </a:ext>
            </a:extLst>
          </p:cNvPr>
          <p:cNvSpPr/>
          <p:nvPr/>
        </p:nvSpPr>
        <p:spPr>
          <a:xfrm>
            <a:off x="4708704" y="1994053"/>
            <a:ext cx="4474538" cy="3993932"/>
          </a:xfrm>
          <a:custGeom>
            <a:avLst/>
            <a:gdLst>
              <a:gd name="connsiteX0" fmla="*/ 0 w 4474538"/>
              <a:gd name="connsiteY0" fmla="*/ 1719083 h 3993932"/>
              <a:gd name="connsiteX1" fmla="*/ 970156 w 4474538"/>
              <a:gd name="connsiteY1" fmla="*/ 1150371 h 3993932"/>
              <a:gd name="connsiteX2" fmla="*/ 1271239 w 4474538"/>
              <a:gd name="connsiteY2" fmla="*/ 157912 h 3993932"/>
              <a:gd name="connsiteX3" fmla="*/ 2486722 w 4474538"/>
              <a:gd name="connsiteY3" fmla="*/ 68702 h 3993932"/>
              <a:gd name="connsiteX4" fmla="*/ 3233854 w 4474538"/>
              <a:gd name="connsiteY4" fmla="*/ 826985 h 3993932"/>
              <a:gd name="connsiteX5" fmla="*/ 2631688 w 4474538"/>
              <a:gd name="connsiteY5" fmla="*/ 1261883 h 3993932"/>
              <a:gd name="connsiteX6" fmla="*/ 2330605 w 4474538"/>
              <a:gd name="connsiteY6" fmla="*/ 626263 h 3993932"/>
              <a:gd name="connsiteX7" fmla="*/ 3334215 w 4474538"/>
              <a:gd name="connsiteY7" fmla="*/ 358634 h 3993932"/>
              <a:gd name="connsiteX8" fmla="*/ 4460488 w 4474538"/>
              <a:gd name="connsiteY8" fmla="*/ 1496058 h 3993932"/>
              <a:gd name="connsiteX9" fmla="*/ 2509024 w 4474538"/>
              <a:gd name="connsiteY9" fmla="*/ 2756146 h 3993932"/>
              <a:gd name="connsiteX10" fmla="*/ 1773044 w 4474538"/>
              <a:gd name="connsiteY10" fmla="*/ 3704000 h 3993932"/>
              <a:gd name="connsiteX11" fmla="*/ 2921619 w 4474538"/>
              <a:gd name="connsiteY11" fmla="*/ 3993932 h 3993932"/>
              <a:gd name="connsiteX12" fmla="*/ 2921619 w 4474538"/>
              <a:gd name="connsiteY12" fmla="*/ 3993932 h 3993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474538" h="3993932">
                <a:moveTo>
                  <a:pt x="0" y="1719083"/>
                </a:moveTo>
                <a:cubicBezTo>
                  <a:pt x="379141" y="1564824"/>
                  <a:pt x="758283" y="1410566"/>
                  <a:pt x="970156" y="1150371"/>
                </a:cubicBezTo>
                <a:cubicBezTo>
                  <a:pt x="1182029" y="890176"/>
                  <a:pt x="1018478" y="338190"/>
                  <a:pt x="1271239" y="157912"/>
                </a:cubicBezTo>
                <a:cubicBezTo>
                  <a:pt x="1524000" y="-22366"/>
                  <a:pt x="2159620" y="-42810"/>
                  <a:pt x="2486722" y="68702"/>
                </a:cubicBezTo>
                <a:cubicBezTo>
                  <a:pt x="2813825" y="180214"/>
                  <a:pt x="3209693" y="628121"/>
                  <a:pt x="3233854" y="826985"/>
                </a:cubicBezTo>
                <a:cubicBezTo>
                  <a:pt x="3258015" y="1025849"/>
                  <a:pt x="2782229" y="1295337"/>
                  <a:pt x="2631688" y="1261883"/>
                </a:cubicBezTo>
                <a:cubicBezTo>
                  <a:pt x="2481147" y="1228429"/>
                  <a:pt x="2213517" y="776804"/>
                  <a:pt x="2330605" y="626263"/>
                </a:cubicBezTo>
                <a:cubicBezTo>
                  <a:pt x="2447693" y="475722"/>
                  <a:pt x="2979235" y="213668"/>
                  <a:pt x="3334215" y="358634"/>
                </a:cubicBezTo>
                <a:cubicBezTo>
                  <a:pt x="3689195" y="503600"/>
                  <a:pt x="4598020" y="1096473"/>
                  <a:pt x="4460488" y="1496058"/>
                </a:cubicBezTo>
                <a:cubicBezTo>
                  <a:pt x="4322956" y="1895643"/>
                  <a:pt x="2956931" y="2388156"/>
                  <a:pt x="2509024" y="2756146"/>
                </a:cubicBezTo>
                <a:cubicBezTo>
                  <a:pt x="2061117" y="3124136"/>
                  <a:pt x="1704278" y="3497702"/>
                  <a:pt x="1773044" y="3704000"/>
                </a:cubicBezTo>
                <a:cubicBezTo>
                  <a:pt x="1841810" y="3910298"/>
                  <a:pt x="2921619" y="3993932"/>
                  <a:pt x="2921619" y="3993932"/>
                </a:cubicBezTo>
                <a:lnTo>
                  <a:pt x="2921619" y="3993932"/>
                </a:lnTo>
              </a:path>
            </a:pathLst>
          </a:custGeom>
          <a:noFill/>
          <a:ln w="38100"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78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F3E2B-8903-F642-B4C1-45794F892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Snowflake Automation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27802-BDB1-3C4E-B696-7F65B1937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6704" y="1232050"/>
            <a:ext cx="10512000" cy="4680000"/>
          </a:xfrm>
        </p:spPr>
        <p:txBody>
          <a:bodyPr/>
          <a:lstStyle/>
          <a:p>
            <a:r>
              <a:rPr lang="en-US" b="1" dirty="0"/>
              <a:t>Dynamic query optimization: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Ensures that Snowflake operates as efficiently as possible by looking at the state of the system when a query is dispatched for execution, </a:t>
            </a:r>
          </a:p>
          <a:p>
            <a:pPr lvl="2">
              <a:buFont typeface="Wingdings" pitchFamily="2" charset="2"/>
              <a:buChar char="Ø"/>
            </a:pPr>
            <a:r>
              <a:rPr lang="en-US" dirty="0"/>
              <a:t>Looks at it multiple times – not just when it is compiled</a:t>
            </a:r>
          </a:p>
          <a:p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E1CE2-A88F-E440-B897-DD16500729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E55EB92B-454F-F548-89A1-320BE0E4B23E}"/>
              </a:ext>
            </a:extLst>
          </p:cNvPr>
          <p:cNvSpPr/>
          <p:nvPr/>
        </p:nvSpPr>
        <p:spPr>
          <a:xfrm>
            <a:off x="6479694" y="3352398"/>
            <a:ext cx="5407506" cy="3264408"/>
          </a:xfrm>
          <a:prstGeom prst="wedgeRoundRectCallout">
            <a:avLst>
              <a:gd name="adj1" fmla="val 39642"/>
              <a:gd name="adj2" fmla="val 5413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lvl="0" indent="-381000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ts val="2400"/>
              <a:buFont typeface="Helvetica Neue Light"/>
              <a:buChar char="•"/>
            </a:pPr>
            <a:r>
              <a:rPr lang="en-US" sz="2400" b="1" dirty="0">
                <a:solidFill>
                  <a:srgbClr val="3F3F3F"/>
                </a:solidFill>
                <a:latin typeface="Helvetica Neue Light"/>
                <a:ea typeface="Helvetica Neue Light"/>
                <a:sym typeface="Helvetica Neue Light"/>
              </a:rPr>
              <a:t>USE THE SQL THAT YOU ALREADY KNOW</a:t>
            </a:r>
          </a:p>
          <a:p>
            <a:pPr marL="914400" lvl="1" indent="-368300">
              <a:lnSpc>
                <a:spcPct val="90000"/>
              </a:lnSpc>
              <a:spcBef>
                <a:spcPts val="500"/>
              </a:spcBef>
              <a:buClr>
                <a:srgbClr val="3F3F3F"/>
              </a:buClr>
              <a:buSzPts val="2200"/>
              <a:buFont typeface="Wingdings" pitchFamily="2" charset="2"/>
              <a:buChar char="Ø"/>
            </a:pPr>
            <a:r>
              <a:rPr lang="en-US" sz="2200" dirty="0">
                <a:solidFill>
                  <a:srgbClr val="3F3F3F"/>
                </a:solidFill>
                <a:latin typeface="Helvetica Neue Light"/>
                <a:ea typeface="Helvetica Neue Light"/>
                <a:sym typeface="Helvetica Neue Light"/>
              </a:rPr>
              <a:t>Rather than dealing with NOSQL and the like you can use SQL that your team is already familiar with to create dynamic, powerful, fast moving queries.</a:t>
            </a:r>
          </a:p>
          <a:p>
            <a:pPr algn="ctr"/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D5374E3-961A-E342-A3CB-88F999C43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26" y="3203637"/>
            <a:ext cx="5055472" cy="281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16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E2A4AB-924A-0B49-BEE4-5FF398B72F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B8AFC8F-6432-8547-AC38-F32A6D35D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34" y="44197"/>
            <a:ext cx="12192000" cy="679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91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72E4B4-1434-154A-A91A-7FE882DC7A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77224D-ADBE-6C46-A16D-3634928177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962"/>
            <a:ext cx="12192000" cy="636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061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BED5FB-2F01-7946-8EF2-A88C2730F5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DB3A1A-82C7-4B40-8A5B-5B9D7135F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747"/>
            <a:ext cx="12192000" cy="662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866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0CD19A-2251-7B43-925C-DBC3ED521A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BEE4D969-A21A-2F49-927E-CD3B4D5206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45" y="0"/>
            <a:ext cx="119895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998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E4CA38D-B829-2744-A70E-2604AA4F917F}"/>
              </a:ext>
            </a:extLst>
          </p:cNvPr>
          <p:cNvSpPr/>
          <p:nvPr/>
        </p:nvSpPr>
        <p:spPr>
          <a:xfrm>
            <a:off x="1752794" y="2388720"/>
            <a:ext cx="7281478" cy="3572256"/>
          </a:xfrm>
          <a:prstGeom prst="rect">
            <a:avLst/>
          </a:prstGeom>
          <a:solidFill>
            <a:srgbClr val="D9D9D9">
              <a:alpha val="6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B5A36-064F-9B43-9FF8-18A850749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SQL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F24A0-12A1-A54B-BEF8-629D10323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4704" y="1363111"/>
            <a:ext cx="10512000" cy="794873"/>
          </a:xfrm>
        </p:spPr>
        <p:txBody>
          <a:bodyPr/>
          <a:lstStyle/>
          <a:p>
            <a:pPr fontAlgn="base"/>
            <a:r>
              <a:rPr lang="en-US" sz="3200" b="1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Mini Lab Breakout </a:t>
            </a:r>
            <a:r>
              <a:rPr lang="en-US" sz="2400" b="1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		  </a:t>
            </a:r>
            <a:r>
              <a:rPr lang="en-US" sz="24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SELECT Statement Execution Order 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B8FAA6-9CEE-3D48-B82A-CF78CC9F7C6C}"/>
              </a:ext>
            </a:extLst>
          </p:cNvPr>
          <p:cNvSpPr/>
          <p:nvPr/>
        </p:nvSpPr>
        <p:spPr>
          <a:xfrm>
            <a:off x="2569244" y="2632567"/>
            <a:ext cx="817436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SELECT  DISTINCT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TOP_specification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 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select_list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</a:t>
            </a:r>
          </a:p>
          <a:p>
            <a:r>
              <a:rPr lang="en-US" sz="1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FROM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</a:p>
          <a:p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(SELECT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select_list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</a:t>
            </a:r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</a:p>
          <a:p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FROM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left_table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</a:t>
            </a:r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join_type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</a:t>
            </a:r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</a:p>
          <a:p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JOIN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right_table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</a:t>
            </a:r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</a:p>
          <a:p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	ON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join_condition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 </a:t>
            </a:r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 X</a:t>
            </a:r>
          </a:p>
          <a:p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WHERE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where_condition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</a:t>
            </a:r>
            <a:endParaRPr lang="en-US" sz="1800" b="1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GROUP BY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group_by_list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</a:t>
            </a:r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</a:p>
          <a:p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HAVING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having_condition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</a:t>
            </a:r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</a:p>
          <a:p>
            <a:r>
              <a:rPr lang="en-US" sz="1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ORDER BY 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&lt;</a:t>
            </a:r>
            <a:r>
              <a:rPr lang="en-US" sz="1800" dirty="0" err="1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order_by_list</a:t>
            </a:r>
            <a:r>
              <a:rPr lang="en-US" sz="1800" dirty="0">
                <a:solidFill>
                  <a:srgbClr val="888888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&gt;</a:t>
            </a:r>
            <a:endParaRPr lang="en-US" sz="18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A898AD-7F7B-924A-AD31-9A42BA7F0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391" y="2336904"/>
            <a:ext cx="803878" cy="6583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E92BF0-59AA-2240-BDE0-B500DFB24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1424" y="1503639"/>
            <a:ext cx="3301492" cy="8850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B6CD92-6694-B141-8A63-1182E5E53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2356" y="4204301"/>
            <a:ext cx="2383831" cy="26536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58A3368-AC83-6247-AD6E-0316B1BBA5D7}"/>
              </a:ext>
            </a:extLst>
          </p:cNvPr>
          <p:cNvSpPr/>
          <p:nvPr/>
        </p:nvSpPr>
        <p:spPr>
          <a:xfrm>
            <a:off x="0" y="6437376"/>
            <a:ext cx="12192000" cy="420624"/>
          </a:xfrm>
          <a:prstGeom prst="rect">
            <a:avLst/>
          </a:prstGeom>
          <a:solidFill>
            <a:srgbClr val="F57D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1FDF1A-4ED3-6F44-BB31-BD54675BDA7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357933" y="6497424"/>
            <a:ext cx="834067" cy="298455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542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26DFDEBD-7598-B648-AFA5-1C92CB859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924105">
            <a:off x="112958" y="5188073"/>
            <a:ext cx="1714500" cy="1181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48DDD9-8306-834A-A3BE-C09192C65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4E08E-2E35-8847-9BE9-A651250A1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03" y="1133176"/>
            <a:ext cx="11720671" cy="4680000"/>
          </a:xfrm>
        </p:spPr>
        <p:txBody>
          <a:bodyPr/>
          <a:lstStyle/>
          <a:p>
            <a:r>
              <a:rPr lang="en-US" dirty="0"/>
              <a:t>Correlated vs Uncorrelated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Correlated refers to one or more columns from outside of the subquery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Uncorrelated has no such external column references. It is an independent query </a:t>
            </a:r>
          </a:p>
          <a:p>
            <a:r>
              <a:rPr lang="en-US" dirty="0"/>
              <a:t>Scalar vs Non-Scalar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Scalar subquery returns a single value (one column of one row)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Non-Scalar subquery returns 0 to multiple rows, each of which may contain 1 to multiple columns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CC89D-A093-3F43-8152-F1C5A0558C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8F8975-6085-3E4F-9641-760524CA9B6A}"/>
              </a:ext>
            </a:extLst>
          </p:cNvPr>
          <p:cNvSpPr/>
          <p:nvPr/>
        </p:nvSpPr>
        <p:spPr>
          <a:xfrm>
            <a:off x="1086683" y="4102194"/>
            <a:ext cx="3644343" cy="1052901"/>
          </a:xfrm>
          <a:prstGeom prst="rect">
            <a:avLst/>
          </a:prstGeom>
          <a:solidFill>
            <a:srgbClr val="D9D9D9">
              <a:alpha val="6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8627D5-1E53-594E-ABAF-18A4F3B6B3E3}"/>
              </a:ext>
            </a:extLst>
          </p:cNvPr>
          <p:cNvSpPr txBox="1"/>
          <p:nvPr/>
        </p:nvSpPr>
        <p:spPr>
          <a:xfrm>
            <a:off x="1376305" y="4148520"/>
            <a:ext cx="3354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SELECT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c1,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c2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FROM 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table1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WHERE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c1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=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(SELECT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max(x)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FROM</a:t>
            </a:r>
            <a:r>
              <a:rPr lang="en-US" sz="16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table2);</a:t>
            </a:r>
            <a:endParaRPr lang="en-US" sz="14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09045D-B698-704F-AEE4-F6DA5B2B7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728" y="3913402"/>
            <a:ext cx="803878" cy="6583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01C71B7-06B4-1F41-8801-359F5E0A9A5F}"/>
              </a:ext>
            </a:extLst>
          </p:cNvPr>
          <p:cNvSpPr/>
          <p:nvPr/>
        </p:nvSpPr>
        <p:spPr>
          <a:xfrm>
            <a:off x="5579165" y="3885622"/>
            <a:ext cx="5997904" cy="1200329"/>
          </a:xfrm>
          <a:prstGeom prst="rect">
            <a:avLst/>
          </a:prstGeom>
          <a:solidFill>
            <a:srgbClr val="D9D9D9">
              <a:alpha val="6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588097-2188-FF47-8E7A-B8CA5DE9BF94}"/>
              </a:ext>
            </a:extLst>
          </p:cNvPr>
          <p:cNvSpPr txBox="1"/>
          <p:nvPr/>
        </p:nvSpPr>
        <p:spPr>
          <a:xfrm>
            <a:off x="5783701" y="3858869"/>
            <a:ext cx="57721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SELECT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p.name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,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p.annual_wage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,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p.country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FROM pay as p WHERE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p.annual_wage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&lt; </a:t>
            </a:r>
          </a:p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(SELECT max(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per_capita_gdp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 FROM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international_gdp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WHERE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p.country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=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i.name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);</a:t>
            </a:r>
            <a:endParaRPr lang="en-US" sz="14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B8D6AA-7AEF-C849-99D1-F73BEF20F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648" y="3584251"/>
            <a:ext cx="803878" cy="65830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6D567E9-23D7-004C-9CEE-61DAF131CCBE}"/>
              </a:ext>
            </a:extLst>
          </p:cNvPr>
          <p:cNvSpPr/>
          <p:nvPr/>
        </p:nvSpPr>
        <p:spPr>
          <a:xfrm>
            <a:off x="3294215" y="5555698"/>
            <a:ext cx="6432878" cy="1052901"/>
          </a:xfrm>
          <a:prstGeom prst="rect">
            <a:avLst/>
          </a:prstGeom>
          <a:solidFill>
            <a:srgbClr val="D9D9D9">
              <a:alpha val="6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ACA470-B899-7B45-A279-891B111C8693}"/>
              </a:ext>
            </a:extLst>
          </p:cNvPr>
          <p:cNvSpPr txBox="1"/>
          <p:nvPr/>
        </p:nvSpPr>
        <p:spPr>
          <a:xfrm>
            <a:off x="3620802" y="5596306"/>
            <a:ext cx="64328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SELECT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p.name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,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p.annual_wage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,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p.country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FROM pay as p WHERE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p.annual_wage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&lt; (SELECT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per_capita_gdp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FROM </a:t>
            </a:r>
            <a:r>
              <a:rPr lang="en-US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international_gdp</a:t>
            </a:r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WHERE name = 'Brazil');</a:t>
            </a:r>
            <a:endParaRPr lang="en-US" sz="14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5A65627-D1FA-C34C-9237-3DAAAA4D4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9261" y="5366906"/>
            <a:ext cx="803878" cy="65830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B7C414C-CAF6-A34F-9E15-2FCAB2DEE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91761">
            <a:off x="10594899" y="5304860"/>
            <a:ext cx="847858" cy="139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95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8DDD9-8306-834A-A3BE-C09192C65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Subqueries – Where can they be used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43AFF5-D132-A74F-85A9-D66FC4AF03DA}"/>
              </a:ext>
            </a:extLst>
          </p:cNvPr>
          <p:cNvGrpSpPr/>
          <p:nvPr/>
        </p:nvGrpSpPr>
        <p:grpSpPr>
          <a:xfrm>
            <a:off x="212032" y="1245302"/>
            <a:ext cx="11569147" cy="5612698"/>
            <a:chOff x="0" y="1245302"/>
            <a:chExt cx="11569147" cy="5612698"/>
          </a:xfrm>
        </p:grpSpPr>
        <p:pic>
          <p:nvPicPr>
            <p:cNvPr id="8" name="Picture 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AC491240-D9E0-404F-AF78-7AB2C5F2B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286" y="1245302"/>
              <a:ext cx="11343861" cy="535632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D0FE3A0-E158-E445-8A2C-84B05F62FD6D}"/>
                </a:ext>
              </a:extLst>
            </p:cNvPr>
            <p:cNvSpPr/>
            <p:nvPr/>
          </p:nvSpPr>
          <p:spPr>
            <a:xfrm>
              <a:off x="0" y="6537324"/>
              <a:ext cx="11569147" cy="320676"/>
            </a:xfrm>
            <a:prstGeom prst="rect">
              <a:avLst/>
            </a:prstGeom>
            <a:solidFill>
              <a:srgbClr val="F47C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CC89D-A093-3F43-8152-F1C5A0558C6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ln>
            <a:noFill/>
          </a:ln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928782"/>
      </p:ext>
    </p:extLst>
  </p:cSld>
  <p:clrMapOvr>
    <a:masterClrMapping/>
  </p:clrMapOvr>
</p:sld>
</file>

<file path=ppt/theme/theme1.xml><?xml version="1.0" encoding="utf-8"?>
<a:theme xmlns:a="http://schemas.openxmlformats.org/drawingml/2006/main" name="DI Templat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6700</TotalTime>
  <Words>1591</Words>
  <Application>Microsoft Macintosh PowerPoint</Application>
  <PresentationFormat>Widescreen</PresentationFormat>
  <Paragraphs>157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Wingdings</vt:lpstr>
      <vt:lpstr>Helvetica Neue Light</vt:lpstr>
      <vt:lpstr>Calibri</vt:lpstr>
      <vt:lpstr>DI Template</vt:lpstr>
      <vt:lpstr>PowerPoint Presentation</vt:lpstr>
      <vt:lpstr>Snowflake Automation</vt:lpstr>
      <vt:lpstr>PowerPoint Presentation</vt:lpstr>
      <vt:lpstr>PowerPoint Presentation</vt:lpstr>
      <vt:lpstr>PowerPoint Presentation</vt:lpstr>
      <vt:lpstr>PowerPoint Presentation</vt:lpstr>
      <vt:lpstr>Hierarchy of SQL Functions</vt:lpstr>
      <vt:lpstr>Subqueries</vt:lpstr>
      <vt:lpstr>Subqueries – Where can they be used</vt:lpstr>
      <vt:lpstr>Windowing functions</vt:lpstr>
      <vt:lpstr>More stuff on windowing functions</vt:lpstr>
      <vt:lpstr>More Advanced querying</vt:lpstr>
      <vt:lpstr>REGEX</vt:lpstr>
      <vt:lpstr>Snowflake Data Types</vt:lpstr>
      <vt:lpstr>Snowflake data types</vt:lpstr>
      <vt:lpstr>Flattening Arrays</vt:lpstr>
      <vt:lpstr>Confused? ASK QUESTIONS</vt:lpstr>
      <vt:lpstr>Break &amp; Lab4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cp:lastModifiedBy>Nakayama, Kerry</cp:lastModifiedBy>
  <cp:revision>61</cp:revision>
  <dcterms:modified xsi:type="dcterms:W3CDTF">2020-06-26T04:25:52Z</dcterms:modified>
</cp:coreProperties>
</file>